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7/3/2019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7/3/2019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7/3/2019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7/3/2019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p:cNvSpPr>
            <a:spLocks noChangeArrowheads="1"/>
          </p:cNvSpPr>
          <p:nvPr/>
        </p:nvSpPr>
        <p:spPr bwMode="auto">
          <a:xfrm>
            <a:off x="381000" y="457200"/>
            <a:ext cx="8229600" cy="2087563"/>
          </a:xfrm>
          <a:prstGeom prst="rect">
            <a:avLst/>
          </a:prstGeom>
          <a:solidFill>
            <a:srgbClr val="00B050"/>
          </a:solidFill>
          <a:ln w="28575">
            <a:noFill/>
            <a:miter lim="800000"/>
            <a:headEnd/>
            <a:tailEnd/>
          </a:ln>
        </p:spPr>
        <p:txBody>
          <a:bodyPr>
            <a:spAutoFit/>
          </a:bodyPr>
          <a:lstStyle/>
          <a:p>
            <a:pPr algn="just">
              <a:lnSpc>
                <a:spcPct val="150000"/>
              </a:lnSpc>
            </a:pPr>
            <a:r>
              <a:rPr lang="en-US" altLang="en-US" sz="3000" b="0">
                <a:solidFill>
                  <a:schemeClr val="bg1"/>
                </a:solidFill>
                <a:latin typeface="Calibri" pitchFamily="34" charset="0"/>
              </a:rPr>
              <a:t>At present, it is estimated that 300 Halal activists exist worldwide with only 33% of them are officially registered </a:t>
            </a:r>
            <a:r>
              <a:rPr lang="en-US" altLang="en-US" sz="3000" b="0" baseline="30000">
                <a:solidFill>
                  <a:schemeClr val="bg1"/>
                </a:solidFill>
                <a:latin typeface="Calibri" pitchFamily="34" charset="0"/>
              </a:rPr>
              <a:t>2</a:t>
            </a:r>
            <a:r>
              <a:rPr lang="en-US" altLang="en-US" sz="3000" b="0">
                <a:solidFill>
                  <a:schemeClr val="bg1"/>
                </a:solidFill>
                <a:latin typeface="Calibri" pitchFamily="34" charset="0"/>
              </a:rPr>
              <a:t>.</a:t>
            </a:r>
          </a:p>
        </p:txBody>
      </p:sp>
      <p:sp>
        <p:nvSpPr>
          <p:cNvPr id="12" name="Rectangle 11"/>
          <p:cNvSpPr>
            <a:spLocks noChangeArrowheads="1"/>
          </p:cNvSpPr>
          <p:nvPr/>
        </p:nvSpPr>
        <p:spPr bwMode="auto">
          <a:xfrm>
            <a:off x="381000" y="2797175"/>
            <a:ext cx="8229600" cy="2308225"/>
          </a:xfrm>
          <a:prstGeom prst="rect">
            <a:avLst/>
          </a:prstGeom>
          <a:solidFill>
            <a:schemeClr val="accent1">
              <a:lumMod val="90000"/>
            </a:schemeClr>
          </a:solidFill>
          <a:ln w="28575">
            <a:noFill/>
            <a:miter lim="800000"/>
            <a:headEnd/>
            <a:tailEnd/>
          </a:ln>
        </p:spPr>
        <p:txBody>
          <a:bodyPr>
            <a:spAutoFit/>
          </a:bodyPr>
          <a:lstStyle/>
          <a:p>
            <a:pPr algn="just">
              <a:lnSpc>
                <a:spcPct val="150000"/>
              </a:lnSpc>
              <a:defRPr/>
            </a:pPr>
            <a:r>
              <a:rPr lang="en-US" sz="3200" b="0" dirty="0">
                <a:latin typeface="Calibri" pitchFamily="34" charset="0"/>
                <a:cs typeface="Calibri" pitchFamily="34" charset="0"/>
              </a:rPr>
              <a:t>Halal activists are located in Australia (34%), Europe (23%), North America (19%), Asia (16%), South America (4%), and Africa (4%).</a:t>
            </a:r>
          </a:p>
        </p:txBody>
      </p:sp>
      <p:sp>
        <p:nvSpPr>
          <p:cNvPr id="12292" name="Rectangle 5"/>
          <p:cNvSpPr>
            <a:spLocks noChangeArrowheads="1"/>
          </p:cNvSpPr>
          <p:nvPr/>
        </p:nvSpPr>
        <p:spPr bwMode="auto">
          <a:xfrm>
            <a:off x="2528888" y="6581775"/>
            <a:ext cx="6459537" cy="276225"/>
          </a:xfrm>
          <a:prstGeom prst="rect">
            <a:avLst/>
          </a:prstGeom>
          <a:solidFill>
            <a:schemeClr val="tx1"/>
          </a:solidFill>
          <a:ln w="9525">
            <a:noFill/>
            <a:miter lim="800000"/>
            <a:headEnd/>
            <a:tailEnd/>
          </a:ln>
        </p:spPr>
        <p:txBody>
          <a:bodyPr wrap="none" lIns="0" rIns="-6348" anchor="ctr">
            <a:spAutoFit/>
          </a:bodyPr>
          <a:lstStyle/>
          <a:p>
            <a:pPr algn="justLow" rtl="1" eaLnBrk="0" hangingPunct="0">
              <a:tabLst>
                <a:tab pos="5886450" algn="r"/>
              </a:tabLst>
            </a:pPr>
            <a:r>
              <a:rPr lang="ar-SA" altLang="en-US" sz="1200" b="0" u="sng">
                <a:solidFill>
                  <a:schemeClr val="bg1"/>
                </a:solidFill>
                <a:latin typeface="Calibri" pitchFamily="34" charset="0"/>
              </a:rPr>
              <a:t>2</a:t>
            </a:r>
            <a:r>
              <a:rPr lang="ar-SA" altLang="en-US" sz="1200" b="0">
                <a:solidFill>
                  <a:schemeClr val="bg1"/>
                </a:solidFill>
                <a:latin typeface="Calibri" pitchFamily="34" charset="0"/>
              </a:rPr>
              <a:t> مؤتمر الخليج الأول لصناعة الحلال وخدماته، يناير </a:t>
            </a:r>
            <a:r>
              <a:rPr lang="en-US" altLang="en-US" sz="1200" b="0">
                <a:solidFill>
                  <a:schemeClr val="bg1"/>
                </a:solidFill>
                <a:latin typeface="Calibri" pitchFamily="34" charset="0"/>
              </a:rPr>
              <a:t>2011</a:t>
            </a:r>
            <a:r>
              <a:rPr lang="ar-SA" altLang="en-US" sz="1200" b="0">
                <a:solidFill>
                  <a:schemeClr val="bg1"/>
                </a:solidFill>
                <a:latin typeface="Calibri" pitchFamily="34" charset="0"/>
              </a:rPr>
              <a:t>، أ. دارهيم دالي هاشم "</a:t>
            </a:r>
            <a:r>
              <a:rPr lang="ar-KW" altLang="en-US" sz="1200" b="0">
                <a:solidFill>
                  <a:schemeClr val="bg1"/>
                </a:solidFill>
                <a:latin typeface="Calibri" pitchFamily="34" charset="0"/>
              </a:rPr>
              <a:t>مقدمة حول صناعة الحلال وخدماته العالمية"</a:t>
            </a:r>
            <a:r>
              <a:rPr lang="ar-SA" altLang="en-US" sz="1200" b="0">
                <a:solidFill>
                  <a:schemeClr val="bg1"/>
                </a:solidFill>
                <a:latin typeface="Calibri" pitchFamily="34" charset="0"/>
              </a:rPr>
              <a:t>.</a:t>
            </a:r>
            <a:endParaRPr lang="ar-SA" altLang="en-US" b="0">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ChangeArrowheads="1"/>
          </p:cNvSpPr>
          <p:nvPr/>
        </p:nvSpPr>
        <p:spPr bwMode="auto">
          <a:xfrm>
            <a:off x="381000" y="304800"/>
            <a:ext cx="8229600" cy="1954213"/>
          </a:xfrm>
          <a:prstGeom prst="rect">
            <a:avLst/>
          </a:prstGeom>
          <a:solidFill>
            <a:srgbClr val="00B050"/>
          </a:solidFill>
          <a:ln w="28575">
            <a:noFill/>
            <a:miter lim="800000"/>
            <a:headEnd/>
            <a:tailEnd/>
          </a:ln>
        </p:spPr>
        <p:txBody>
          <a:bodyPr>
            <a:spAutoFit/>
          </a:bodyPr>
          <a:lstStyle/>
          <a:p>
            <a:pPr algn="just">
              <a:lnSpc>
                <a:spcPct val="150000"/>
              </a:lnSpc>
            </a:pPr>
            <a:r>
              <a:rPr lang="en-US" altLang="en-US" sz="2800" b="0">
                <a:solidFill>
                  <a:schemeClr val="bg1"/>
                </a:solidFill>
                <a:latin typeface="Calibri" pitchFamily="34" charset="0"/>
              </a:rPr>
              <a:t> In their support for Halal, Halal Certification Bodies, HCB differ in their supervision methodology, and expertise. </a:t>
            </a:r>
          </a:p>
        </p:txBody>
      </p:sp>
      <p:sp>
        <p:nvSpPr>
          <p:cNvPr id="13315" name="Rectangle 1"/>
          <p:cNvSpPr>
            <a:spLocks noChangeArrowheads="1"/>
          </p:cNvSpPr>
          <p:nvPr/>
        </p:nvSpPr>
        <p:spPr bwMode="auto">
          <a:xfrm>
            <a:off x="473075" y="6400800"/>
            <a:ext cx="3219450" cy="246063"/>
          </a:xfrm>
          <a:prstGeom prst="rect">
            <a:avLst/>
          </a:prstGeom>
          <a:noFill/>
          <a:ln w="9525">
            <a:noFill/>
            <a:miter lim="800000"/>
            <a:headEnd/>
            <a:tailEnd/>
          </a:ln>
        </p:spPr>
        <p:txBody>
          <a:bodyPr wrap="none" anchor="ctr">
            <a:spAutoFit/>
          </a:bodyPr>
          <a:lstStyle/>
          <a:p>
            <a:pPr algn="justLow" eaLnBrk="0" hangingPunct="0"/>
            <a:r>
              <a:rPr lang="ar-KW" altLang="en-US" sz="1000" u="sng">
                <a:latin typeface="Calibri" pitchFamily="34" charset="0"/>
              </a:rPr>
              <a:t>3</a:t>
            </a:r>
            <a:r>
              <a:rPr lang="en-US" altLang="en-US" sz="1000">
                <a:latin typeface="Calibri" pitchFamily="34" charset="0"/>
              </a:rPr>
              <a:t> Mohammed Ayub Khan (McMaster University, Canada)</a:t>
            </a:r>
          </a:p>
        </p:txBody>
      </p:sp>
      <p:sp>
        <p:nvSpPr>
          <p:cNvPr id="10" name="Rectangle 11"/>
          <p:cNvSpPr>
            <a:spLocks noChangeArrowheads="1"/>
          </p:cNvSpPr>
          <p:nvPr/>
        </p:nvSpPr>
        <p:spPr bwMode="auto">
          <a:xfrm>
            <a:off x="381000" y="2501900"/>
            <a:ext cx="8229600" cy="2032000"/>
          </a:xfrm>
          <a:prstGeom prst="rect">
            <a:avLst/>
          </a:prstGeom>
          <a:solidFill>
            <a:schemeClr val="accent1">
              <a:lumMod val="90000"/>
            </a:schemeClr>
          </a:solidFill>
          <a:ln w="28575">
            <a:noFill/>
            <a:miter lim="800000"/>
            <a:headEnd/>
            <a:tailEnd/>
          </a:ln>
        </p:spPr>
        <p:txBody>
          <a:bodyPr>
            <a:spAutoFit/>
          </a:bodyPr>
          <a:lstStyle/>
          <a:p>
            <a:pPr algn="just">
              <a:lnSpc>
                <a:spcPct val="150000"/>
              </a:lnSpc>
              <a:defRPr/>
            </a:pPr>
            <a:r>
              <a:rPr lang="en-US" sz="2800" b="0" dirty="0">
                <a:latin typeface="Calibri" pitchFamily="34" charset="0"/>
                <a:cs typeface="Calibri" pitchFamily="34" charset="0"/>
              </a:rPr>
              <a:t>And this was found to based on their differences in understanding of what is  Halal</a:t>
            </a:r>
            <a:r>
              <a:rPr lang="en-US" sz="2800" b="0" baseline="30000" dirty="0">
                <a:latin typeface="Calibri" pitchFamily="34" charset="0"/>
                <a:cs typeface="Calibri" pitchFamily="34" charset="0"/>
              </a:rPr>
              <a:t>3</a:t>
            </a:r>
            <a:r>
              <a:rPr lang="en-US" sz="2800" b="0" dirty="0">
                <a:latin typeface="Calibri" pitchFamily="34" charset="0"/>
                <a:cs typeface="Calibri" pitchFamily="34" charset="0"/>
              </a:rPr>
              <a:t> and what does it require to be Halal.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p:cNvSpPr>
            <a:spLocks noChangeArrowheads="1"/>
          </p:cNvSpPr>
          <p:nvPr/>
        </p:nvSpPr>
        <p:spPr bwMode="auto">
          <a:xfrm>
            <a:off x="381000" y="304800"/>
            <a:ext cx="8229600" cy="1954213"/>
          </a:xfrm>
          <a:prstGeom prst="rect">
            <a:avLst/>
          </a:prstGeom>
          <a:solidFill>
            <a:srgbClr val="00B050"/>
          </a:solidFill>
          <a:ln w="28575">
            <a:noFill/>
            <a:miter lim="800000"/>
            <a:headEnd/>
            <a:tailEnd/>
          </a:ln>
        </p:spPr>
        <p:txBody>
          <a:bodyPr>
            <a:spAutoFit/>
          </a:bodyPr>
          <a:lstStyle/>
          <a:p>
            <a:pPr algn="just">
              <a:lnSpc>
                <a:spcPct val="150000"/>
              </a:lnSpc>
            </a:pPr>
            <a:r>
              <a:rPr lang="en-US" altLang="en-US" sz="2800" b="0">
                <a:solidFill>
                  <a:schemeClr val="bg1"/>
                </a:solidFill>
                <a:latin typeface="Calibri" pitchFamily="34" charset="0"/>
              </a:rPr>
              <a:t>On the official level, both of Malaysia and Indonesia are considered to be pioneers in approving Halal organizations to gives Halal services</a:t>
            </a:r>
          </a:p>
        </p:txBody>
      </p:sp>
      <p:sp>
        <p:nvSpPr>
          <p:cNvPr id="5" name="Rectangle 11"/>
          <p:cNvSpPr>
            <a:spLocks noChangeArrowheads="1"/>
          </p:cNvSpPr>
          <p:nvPr/>
        </p:nvSpPr>
        <p:spPr bwMode="auto">
          <a:xfrm>
            <a:off x="381000" y="2468563"/>
            <a:ext cx="8229600" cy="2678112"/>
          </a:xfrm>
          <a:prstGeom prst="rect">
            <a:avLst/>
          </a:prstGeom>
          <a:solidFill>
            <a:schemeClr val="accent1">
              <a:lumMod val="90000"/>
            </a:schemeClr>
          </a:solidFill>
          <a:ln w="28575">
            <a:noFill/>
            <a:miter lim="800000"/>
            <a:headEnd/>
            <a:tailEnd/>
          </a:ln>
        </p:spPr>
        <p:txBody>
          <a:bodyPr>
            <a:spAutoFit/>
          </a:bodyPr>
          <a:lstStyle/>
          <a:p>
            <a:pPr algn="just">
              <a:lnSpc>
                <a:spcPct val="150000"/>
              </a:lnSpc>
              <a:defRPr/>
            </a:pPr>
            <a:r>
              <a:rPr lang="en-US" sz="2800" b="0" dirty="0">
                <a:latin typeface="Calibri" pitchFamily="34" charset="0"/>
                <a:cs typeface="Calibri" pitchFamily="34" charset="0"/>
              </a:rPr>
              <a:t>Lately, UAE represented by Dubai Municipality, Islamic International Halal Organization, IIHO of the Muslim World League, and GSO (Gulf Standard Organization) have practically taken serious steps into  Halal.</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1"/>
          <p:cNvSpPr>
            <a:spLocks noChangeArrowheads="1"/>
          </p:cNvSpPr>
          <p:nvPr/>
        </p:nvSpPr>
        <p:spPr bwMode="auto">
          <a:xfrm>
            <a:off x="381000" y="228600"/>
            <a:ext cx="8229600" cy="2557463"/>
          </a:xfrm>
          <a:prstGeom prst="rect">
            <a:avLst/>
          </a:prstGeom>
          <a:solidFill>
            <a:srgbClr val="00B050"/>
          </a:solidFill>
          <a:ln w="28575">
            <a:noFill/>
            <a:miter lim="800000"/>
            <a:headEnd/>
            <a:tailEnd/>
          </a:ln>
        </p:spPr>
        <p:txBody>
          <a:bodyPr>
            <a:spAutoFit/>
          </a:bodyPr>
          <a:lstStyle/>
          <a:p>
            <a:pPr algn="just">
              <a:lnSpc>
                <a:spcPct val="200000"/>
              </a:lnSpc>
            </a:pPr>
            <a:r>
              <a:rPr lang="en-US" altLang="en-US" sz="2800" b="0">
                <a:solidFill>
                  <a:schemeClr val="bg1"/>
                </a:solidFill>
                <a:latin typeface="Calibri" pitchFamily="34" charset="0"/>
              </a:rPr>
              <a:t>The value of having a sound strong Halal supervision methodology is to ensure purity of Halal in products in a time where doubts in Halal products are prevailed.</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1"/>
          <p:cNvSpPr>
            <a:spLocks noChangeArrowheads="1"/>
          </p:cNvSpPr>
          <p:nvPr/>
        </p:nvSpPr>
        <p:spPr bwMode="auto">
          <a:xfrm>
            <a:off x="381000" y="304800"/>
            <a:ext cx="8229600" cy="2600325"/>
          </a:xfrm>
          <a:prstGeom prst="rect">
            <a:avLst/>
          </a:prstGeom>
          <a:solidFill>
            <a:srgbClr val="00B050"/>
          </a:solidFill>
          <a:ln w="28575">
            <a:noFill/>
            <a:miter lim="800000"/>
            <a:headEnd/>
            <a:tailEnd/>
          </a:ln>
        </p:spPr>
        <p:txBody>
          <a:bodyPr>
            <a:spAutoFit/>
          </a:bodyPr>
          <a:lstStyle/>
          <a:p>
            <a:pPr algn="just">
              <a:lnSpc>
                <a:spcPct val="150000"/>
              </a:lnSpc>
            </a:pPr>
            <a:r>
              <a:rPr lang="en-US" altLang="en-US" sz="2800" b="0">
                <a:solidFill>
                  <a:schemeClr val="bg1"/>
                </a:solidFill>
                <a:latin typeface="Calibri" pitchFamily="34" charset="0"/>
              </a:rPr>
              <a:t>Regrettably, there is no central mechanism that regulate and control Halal through which sound Halal certificates are issued to protect Muslim consumer universally.</a:t>
            </a:r>
          </a:p>
        </p:txBody>
      </p:sp>
      <p:sp>
        <p:nvSpPr>
          <p:cNvPr id="7" name="Rectangle 11"/>
          <p:cNvSpPr>
            <a:spLocks noChangeArrowheads="1"/>
          </p:cNvSpPr>
          <p:nvPr/>
        </p:nvSpPr>
        <p:spPr bwMode="auto">
          <a:xfrm>
            <a:off x="381000" y="3697288"/>
            <a:ext cx="8229600" cy="2692400"/>
          </a:xfrm>
          <a:prstGeom prst="rect">
            <a:avLst/>
          </a:prstGeom>
          <a:solidFill>
            <a:schemeClr val="accent1">
              <a:lumMod val="90000"/>
            </a:schemeClr>
          </a:solidFill>
          <a:ln w="28575">
            <a:noFill/>
            <a:miter lim="800000"/>
            <a:headEnd/>
            <a:tailEnd/>
          </a:ln>
        </p:spPr>
        <p:txBody>
          <a:bodyPr>
            <a:spAutoFit/>
          </a:bodyPr>
          <a:lstStyle/>
          <a:p>
            <a:pPr algn="just">
              <a:lnSpc>
                <a:spcPct val="150000"/>
              </a:lnSpc>
              <a:spcBef>
                <a:spcPts val="600"/>
              </a:spcBef>
            </a:pPr>
            <a:r>
              <a:rPr lang="en-US" sz="2800" b="0">
                <a:latin typeface="Calibri" pitchFamily="34" charset="0"/>
              </a:rPr>
              <a:t>The failure to regulate and control Halal products has led to the existence of unstructured and random markets for Halal certificates, in which business wise is in favor for HCB but not to Muslim consumers.</a:t>
            </a:r>
            <a:endParaRPr lang="ar-KW" sz="2800" b="0">
              <a:latin typeface="Calibri"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1"/>
          <p:cNvSpPr>
            <a:spLocks noChangeArrowheads="1"/>
          </p:cNvSpPr>
          <p:nvPr/>
        </p:nvSpPr>
        <p:spPr bwMode="auto">
          <a:xfrm>
            <a:off x="304800" y="304800"/>
            <a:ext cx="8458200" cy="2557463"/>
          </a:xfrm>
          <a:prstGeom prst="rect">
            <a:avLst/>
          </a:prstGeom>
          <a:solidFill>
            <a:srgbClr val="00B050"/>
          </a:solidFill>
          <a:ln w="28575">
            <a:noFill/>
            <a:miter lim="800000"/>
            <a:headEnd/>
            <a:tailEnd/>
          </a:ln>
        </p:spPr>
        <p:txBody>
          <a:bodyPr>
            <a:spAutoFit/>
          </a:bodyPr>
          <a:lstStyle/>
          <a:p>
            <a:pPr algn="just">
              <a:lnSpc>
                <a:spcPct val="200000"/>
              </a:lnSpc>
            </a:pPr>
            <a:r>
              <a:rPr lang="en-US" altLang="en-US" sz="2800" b="0">
                <a:solidFill>
                  <a:schemeClr val="bg1"/>
                </a:solidFill>
                <a:latin typeface="Calibri" pitchFamily="34" charset="0"/>
              </a:rPr>
              <a:t>Only few Halal certificate bodies perform their services with sound and strong Halal supervision methodology and their certificates considered to be highly valuable.</a:t>
            </a:r>
          </a:p>
        </p:txBody>
      </p:sp>
      <p:sp>
        <p:nvSpPr>
          <p:cNvPr id="8" name="Rectangle 11"/>
          <p:cNvSpPr>
            <a:spLocks noChangeArrowheads="1"/>
          </p:cNvSpPr>
          <p:nvPr/>
        </p:nvSpPr>
        <p:spPr bwMode="auto">
          <a:xfrm>
            <a:off x="304800" y="3429000"/>
            <a:ext cx="8458200" cy="2557463"/>
          </a:xfrm>
          <a:prstGeom prst="rect">
            <a:avLst/>
          </a:prstGeom>
          <a:solidFill>
            <a:schemeClr val="accent1"/>
          </a:solidFill>
          <a:ln w="28575">
            <a:noFill/>
            <a:miter lim="800000"/>
            <a:headEnd/>
            <a:tailEnd/>
          </a:ln>
        </p:spPr>
        <p:txBody>
          <a:bodyPr>
            <a:spAutoFit/>
          </a:bodyPr>
          <a:lstStyle/>
          <a:p>
            <a:pPr algn="just">
              <a:lnSpc>
                <a:spcPct val="200000"/>
              </a:lnSpc>
            </a:pPr>
            <a:r>
              <a:rPr lang="en-US" altLang="en-US" sz="2800" b="0">
                <a:latin typeface="Calibri" pitchFamily="34" charset="0"/>
              </a:rPr>
              <a:t>A hallmark of these organizations is their commitment to strict religious conditions as approved unanimously by Muslim scholars </a:t>
            </a:r>
            <a:r>
              <a:rPr lang="ar-KW" altLang="en-US" sz="1100" b="0">
                <a:latin typeface="Calibri" pitchFamily="34" charset="0"/>
              </a:rPr>
              <a:t>جمهور علماء المسلمين</a:t>
            </a:r>
            <a:r>
              <a:rPr lang="en-US" altLang="en-US" sz="1100" b="0">
                <a:latin typeface="Calibri" pitchFamily="34" charset="0"/>
              </a:rPr>
              <a:t>.</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1"/>
          <p:cNvSpPr>
            <a:spLocks noChangeArrowheads="1"/>
          </p:cNvSpPr>
          <p:nvPr/>
        </p:nvSpPr>
        <p:spPr bwMode="auto">
          <a:xfrm>
            <a:off x="228600" y="228600"/>
            <a:ext cx="8458200" cy="1684338"/>
          </a:xfrm>
          <a:prstGeom prst="rect">
            <a:avLst/>
          </a:prstGeom>
          <a:solidFill>
            <a:srgbClr val="00B050"/>
          </a:solidFill>
          <a:ln w="28575">
            <a:noFill/>
            <a:miter lim="800000"/>
            <a:headEnd/>
            <a:tailEnd/>
          </a:ln>
        </p:spPr>
        <p:txBody>
          <a:bodyPr>
            <a:spAutoFit/>
          </a:bodyPr>
          <a:lstStyle/>
          <a:p>
            <a:pPr algn="just">
              <a:lnSpc>
                <a:spcPct val="200000"/>
              </a:lnSpc>
              <a:spcBef>
                <a:spcPts val="600"/>
              </a:spcBef>
            </a:pPr>
            <a:r>
              <a:rPr lang="en-US" altLang="en-US" sz="2800" b="0">
                <a:solidFill>
                  <a:schemeClr val="bg1"/>
                </a:solidFill>
                <a:latin typeface="Times New Roman" pitchFamily="18" charset="0"/>
                <a:cs typeface="Times New Roman" pitchFamily="18" charset="0"/>
              </a:rPr>
              <a:t>There is a number of way to evaluate Halal certification bodies. </a:t>
            </a:r>
          </a:p>
        </p:txBody>
      </p:sp>
      <p:sp>
        <p:nvSpPr>
          <p:cNvPr id="3" name="Rectangle 11"/>
          <p:cNvSpPr>
            <a:spLocks noChangeArrowheads="1"/>
          </p:cNvSpPr>
          <p:nvPr/>
        </p:nvSpPr>
        <p:spPr bwMode="auto">
          <a:xfrm>
            <a:off x="228600" y="2454275"/>
            <a:ext cx="8458200" cy="1684338"/>
          </a:xfrm>
          <a:prstGeom prst="rect">
            <a:avLst/>
          </a:prstGeom>
          <a:noFill/>
          <a:ln w="28575">
            <a:noFill/>
            <a:miter lim="800000"/>
            <a:headEnd/>
            <a:tailEnd/>
          </a:ln>
        </p:spPr>
        <p:txBody>
          <a:bodyPr>
            <a:spAutoFit/>
          </a:bodyPr>
          <a:lstStyle/>
          <a:p>
            <a:pPr algn="just">
              <a:lnSpc>
                <a:spcPct val="200000"/>
              </a:lnSpc>
              <a:spcBef>
                <a:spcPts val="600"/>
              </a:spcBef>
            </a:pPr>
            <a:r>
              <a:rPr lang="en-US" altLang="en-US" sz="2800" b="0">
                <a:latin typeface="Times New Roman" pitchFamily="18" charset="0"/>
                <a:cs typeface="Times New Roman" pitchFamily="18" charset="0"/>
              </a:rPr>
              <a:t>One of which is to evaluate the professional background of their </a:t>
            </a:r>
            <a:r>
              <a:rPr lang="en-US" altLang="en-US" sz="2800">
                <a:latin typeface="Times New Roman" pitchFamily="18" charset="0"/>
                <a:cs typeface="Times New Roman" pitchFamily="18" charset="0"/>
              </a:rPr>
              <a:t>employees</a:t>
            </a:r>
            <a:r>
              <a:rPr lang="en-US" altLang="en-US" sz="2800" b="0">
                <a:latin typeface="Times New Roman" pitchFamily="18" charset="0"/>
                <a:cs typeface="Times New Roman" pitchFamily="18" charset="0"/>
              </a:rPr>
              <a:t>, and their </a:t>
            </a:r>
            <a:r>
              <a:rPr lang="en-US" altLang="en-US" sz="2800">
                <a:latin typeface="Times New Roman" pitchFamily="18" charset="0"/>
                <a:cs typeface="Times New Roman" pitchFamily="18" charset="0"/>
              </a:rPr>
              <a:t>leadership.</a:t>
            </a:r>
            <a:r>
              <a:rPr lang="en-US" altLang="en-US" sz="2800" b="0">
                <a:latin typeface="Times New Roman" pitchFamily="18" charset="0"/>
                <a:cs typeface="Times New Roman" pitchFamily="18" charset="0"/>
              </a:rPr>
              <a:t> </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ChangeArrowheads="1"/>
          </p:cNvSpPr>
          <p:nvPr/>
        </p:nvSpPr>
        <p:spPr bwMode="auto">
          <a:xfrm>
            <a:off x="304800" y="685800"/>
            <a:ext cx="8458200" cy="1684338"/>
          </a:xfrm>
          <a:prstGeom prst="rect">
            <a:avLst/>
          </a:prstGeom>
          <a:solidFill>
            <a:srgbClr val="00B050"/>
          </a:solidFill>
          <a:ln w="28575">
            <a:noFill/>
            <a:miter lim="800000"/>
            <a:headEnd/>
            <a:tailEnd/>
          </a:ln>
        </p:spPr>
        <p:txBody>
          <a:bodyPr>
            <a:spAutoFit/>
          </a:bodyPr>
          <a:lstStyle/>
          <a:p>
            <a:pPr algn="ctr">
              <a:lnSpc>
                <a:spcPct val="200000"/>
              </a:lnSpc>
              <a:spcBef>
                <a:spcPts val="600"/>
              </a:spcBef>
            </a:pPr>
            <a:r>
              <a:rPr lang="en-US" altLang="en-US" sz="2800" b="0">
                <a:solidFill>
                  <a:schemeClr val="bg1"/>
                </a:solidFill>
                <a:latin typeface="Times New Roman" pitchFamily="18" charset="0"/>
                <a:cs typeface="Times New Roman" pitchFamily="18" charset="0"/>
              </a:rPr>
              <a:t>But most importantly is how HCB behave with Halal when they offer their services.</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ChangeArrowheads="1"/>
          </p:cNvSpPr>
          <p:nvPr/>
        </p:nvSpPr>
        <p:spPr bwMode="auto">
          <a:xfrm>
            <a:off x="457200" y="304800"/>
            <a:ext cx="8229600" cy="3408363"/>
          </a:xfrm>
          <a:prstGeom prst="rect">
            <a:avLst/>
          </a:prstGeom>
          <a:noFill/>
          <a:ln w="28575">
            <a:noFill/>
            <a:miter lim="800000"/>
            <a:headEnd/>
            <a:tailEnd/>
          </a:ln>
        </p:spPr>
        <p:txBody>
          <a:bodyPr>
            <a:spAutoFit/>
          </a:bodyPr>
          <a:lstStyle/>
          <a:p>
            <a:pPr algn="just">
              <a:lnSpc>
                <a:spcPct val="200000"/>
              </a:lnSpc>
              <a:spcBef>
                <a:spcPts val="600"/>
              </a:spcBef>
            </a:pPr>
            <a:r>
              <a:rPr lang="en-US" altLang="en-US" sz="2800" b="0">
                <a:latin typeface="Times New Roman" pitchFamily="18" charset="0"/>
                <a:cs typeface="Times New Roman" pitchFamily="18" charset="0"/>
              </a:rPr>
              <a:t>Usually, Muslim consumers who are interested in Halal products limit their investigations by searching for the Halal logo printed on the packaged label, ignoring the type of supervision methodology behind that logo.</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
          <p:cNvSpPr>
            <a:spLocks noChangeArrowheads="1"/>
          </p:cNvSpPr>
          <p:nvPr/>
        </p:nvSpPr>
        <p:spPr bwMode="auto">
          <a:xfrm>
            <a:off x="304800" y="304800"/>
            <a:ext cx="8534400" cy="822325"/>
          </a:xfrm>
          <a:prstGeom prst="rect">
            <a:avLst/>
          </a:prstGeom>
          <a:solidFill>
            <a:srgbClr val="00B050"/>
          </a:solidFill>
          <a:ln w="28575">
            <a:noFill/>
            <a:miter lim="800000"/>
            <a:headEnd/>
            <a:tailEnd/>
          </a:ln>
        </p:spPr>
        <p:txBody>
          <a:bodyPr>
            <a:spAutoFit/>
          </a:bodyPr>
          <a:lstStyle/>
          <a:p>
            <a:pPr algn="just">
              <a:lnSpc>
                <a:spcPct val="200000"/>
              </a:lnSpc>
              <a:spcBef>
                <a:spcPts val="600"/>
              </a:spcBef>
            </a:pPr>
            <a:r>
              <a:rPr lang="en-US" altLang="en-US" sz="2800" b="0">
                <a:solidFill>
                  <a:schemeClr val="bg1"/>
                </a:solidFill>
                <a:latin typeface="Times New Roman" pitchFamily="18" charset="0"/>
                <a:cs typeface="Times New Roman" pitchFamily="18" charset="0"/>
              </a:rPr>
              <a:t>Muslim consumers for example do not know :</a:t>
            </a:r>
          </a:p>
        </p:txBody>
      </p:sp>
      <p:sp>
        <p:nvSpPr>
          <p:cNvPr id="21507" name="Rectangle 11"/>
          <p:cNvSpPr>
            <a:spLocks noChangeArrowheads="1"/>
          </p:cNvSpPr>
          <p:nvPr/>
        </p:nvSpPr>
        <p:spPr bwMode="auto">
          <a:xfrm>
            <a:off x="76200" y="1235075"/>
            <a:ext cx="8991600" cy="5462588"/>
          </a:xfrm>
          <a:prstGeom prst="rect">
            <a:avLst/>
          </a:prstGeom>
          <a:noFill/>
          <a:ln w="28575">
            <a:noFill/>
            <a:miter lim="800000"/>
            <a:headEnd/>
            <a:tailEnd/>
          </a:ln>
        </p:spPr>
        <p:txBody>
          <a:bodyPr>
            <a:spAutoFit/>
          </a:bodyPr>
          <a:lstStyle/>
          <a:p>
            <a:pPr algn="just">
              <a:lnSpc>
                <a:spcPct val="150000"/>
              </a:lnSpc>
              <a:spcBef>
                <a:spcPts val="600"/>
              </a:spcBef>
              <a:buFontTx/>
              <a:buChar char="•"/>
            </a:pPr>
            <a:r>
              <a:rPr lang="en-US" altLang="en-US" sz="2400" b="0">
                <a:latin typeface="Times New Roman" pitchFamily="18" charset="0"/>
                <a:cs typeface="Times New Roman" pitchFamily="18" charset="0"/>
              </a:rPr>
              <a:t> That the meat they purchased is stunned or not stunned.</a:t>
            </a:r>
          </a:p>
          <a:p>
            <a:pPr algn="just">
              <a:lnSpc>
                <a:spcPct val="150000"/>
              </a:lnSpc>
              <a:spcBef>
                <a:spcPts val="600"/>
              </a:spcBef>
              <a:buFontTx/>
              <a:buChar char="•"/>
            </a:pPr>
            <a:r>
              <a:rPr lang="en-US" altLang="en-US" sz="2400" b="0">
                <a:latin typeface="Times New Roman" pitchFamily="18" charset="0"/>
                <a:cs typeface="Times New Roman" pitchFamily="18" charset="0"/>
              </a:rPr>
              <a:t> That the meat they purchase is it stunned-to-kill or stunned-to-live.</a:t>
            </a:r>
          </a:p>
          <a:p>
            <a:pPr algn="just">
              <a:lnSpc>
                <a:spcPct val="150000"/>
              </a:lnSpc>
              <a:spcBef>
                <a:spcPts val="600"/>
              </a:spcBef>
              <a:buFontTx/>
              <a:buChar char="•"/>
            </a:pPr>
            <a:r>
              <a:rPr lang="en-US" altLang="en-US" sz="2400" b="0">
                <a:latin typeface="Times New Roman" pitchFamily="18" charset="0"/>
                <a:cs typeface="Times New Roman" pitchFamily="18" charset="0"/>
              </a:rPr>
              <a:t> That the meat they consumed slaughtered by Muslim or non-Muslim.</a:t>
            </a:r>
          </a:p>
          <a:p>
            <a:pPr algn="just">
              <a:lnSpc>
                <a:spcPct val="150000"/>
              </a:lnSpc>
              <a:spcBef>
                <a:spcPts val="600"/>
              </a:spcBef>
              <a:buFontTx/>
              <a:buChar char="•"/>
            </a:pPr>
            <a:r>
              <a:rPr lang="en-US" altLang="en-US" sz="2400" b="0">
                <a:latin typeface="Times New Roman" pitchFamily="18" charset="0"/>
                <a:cs typeface="Times New Roman" pitchFamily="18" charset="0"/>
              </a:rPr>
              <a:t> If the capsulated drugs they consumed are made from porcine gelatin or from Halal beef gelatin.</a:t>
            </a:r>
          </a:p>
          <a:p>
            <a:pPr algn="just">
              <a:lnSpc>
                <a:spcPct val="150000"/>
              </a:lnSpc>
              <a:spcBef>
                <a:spcPts val="600"/>
              </a:spcBef>
              <a:buFontTx/>
              <a:buChar char="•"/>
            </a:pPr>
            <a:r>
              <a:rPr lang="en-US" altLang="en-US" sz="2400" b="0">
                <a:latin typeface="Times New Roman" pitchFamily="18" charset="0"/>
                <a:cs typeface="Times New Roman" pitchFamily="18" charset="0"/>
              </a:rPr>
              <a:t> If ethanol alcohol is present in their consumables in any amounts, or if used in processing some of the food additives they consumed.</a:t>
            </a:r>
          </a:p>
          <a:p>
            <a:pPr algn="just">
              <a:lnSpc>
                <a:spcPct val="150000"/>
              </a:lnSpc>
              <a:spcBef>
                <a:spcPts val="600"/>
              </a:spcBef>
              <a:buFontTx/>
              <a:buChar char="•"/>
            </a:pPr>
            <a:r>
              <a:rPr lang="en-US" altLang="en-US" sz="2400" b="0">
                <a:latin typeface="Times New Roman" pitchFamily="18" charset="0"/>
                <a:cs typeface="Times New Roman" pitchFamily="18" charset="0"/>
              </a:rPr>
              <a:t> If pig’s fat or non-Halal beef tallow is used in their soaps, Shampoos, cosmetics, drugs, etc.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8008"/>
            <a:ext cx="7772400" cy="3204000"/>
          </a:xfrm>
        </p:spPr>
        <p:txBody>
          <a:bodyPr>
            <a:normAutofit fontScale="90000"/>
          </a:bodyPr>
          <a:lstStyle/>
          <a:p>
            <a:r>
              <a:rPr lang="en-IN" sz="1800" dirty="0" smtClean="0"/>
              <a:t>" </a:t>
            </a:r>
            <a:r>
              <a:rPr lang="en-IN" sz="1800" i="1" dirty="0" smtClean="0"/>
              <a:t>In The Name of Allah</a:t>
            </a:r>
            <a:r>
              <a:rPr lang="en-IN" sz="1800" dirty="0" smtClean="0"/>
              <a:t>, The Most Beneficent, The Most Merciful"</a:t>
            </a:r>
            <a:r>
              <a:rPr lang="en-IN" dirty="0" smtClean="0"/>
              <a:t> </a:t>
            </a:r>
            <a:br>
              <a:rPr lang="en-IN" dirty="0" smtClean="0"/>
            </a:br>
            <a:r>
              <a:rPr lang="en-US" dirty="0" smtClean="0">
                <a:solidFill>
                  <a:schemeClr val="tx1">
                    <a:lumMod val="65000"/>
                    <a:lumOff val="35000"/>
                  </a:schemeClr>
                </a:solidFill>
                <a:latin typeface="Century Gothic" pitchFamily="34" charset="0"/>
              </a:rPr>
              <a:t/>
            </a:r>
            <a:br>
              <a:rPr lang="en-US" dirty="0" smtClean="0">
                <a:solidFill>
                  <a:schemeClr val="tx1">
                    <a:lumMod val="65000"/>
                    <a:lumOff val="35000"/>
                  </a:schemeClr>
                </a:solidFill>
                <a:latin typeface="Century Gothic" pitchFamily="34" charset="0"/>
              </a:rPr>
            </a:br>
            <a:r>
              <a:rPr lang="en-US" altLang="en-US" dirty="0" smtClean="0">
                <a:latin typeface="Century Gothic" pitchFamily="34" charset="0"/>
                <a:ea typeface="MS PGothic" pitchFamily="34" charset="-128"/>
                <a:cs typeface="Times New Roman" pitchFamily="18" charset="0"/>
              </a:rPr>
              <a:t> Islamic supervision methodology of Halal Products</a:t>
            </a:r>
            <a:br>
              <a:rPr lang="en-US" altLang="en-US" dirty="0" smtClean="0">
                <a:latin typeface="Century Gothic" pitchFamily="34" charset="0"/>
                <a:ea typeface="MS PGothic" pitchFamily="34" charset="-128"/>
                <a:cs typeface="Times New Roman" pitchFamily="18" charset="0"/>
              </a:rPr>
            </a:br>
            <a:r>
              <a:rPr lang="en-US" altLang="en-US" dirty="0" smtClean="0">
                <a:latin typeface="Century Gothic" pitchFamily="34" charset="0"/>
                <a:ea typeface="MS PGothic" pitchFamily="34" charset="-128"/>
                <a:cs typeface="Times New Roman" pitchFamily="18" charset="0"/>
              </a:rPr>
              <a:t/>
            </a:r>
            <a:br>
              <a:rPr lang="en-US" altLang="en-US" dirty="0" smtClean="0">
                <a:latin typeface="Century Gothic" pitchFamily="34" charset="0"/>
                <a:ea typeface="MS PGothic" pitchFamily="34" charset="-128"/>
                <a:cs typeface="Times New Roman" pitchFamily="18" charset="0"/>
              </a:rPr>
            </a:br>
            <a:r>
              <a:rPr lang="en-US" altLang="en-US" sz="2200" dirty="0" smtClean="0">
                <a:latin typeface="Century Gothic" pitchFamily="34" charset="0"/>
                <a:ea typeface="MS PGothic" pitchFamily="34" charset="-128"/>
                <a:cs typeface="Times New Roman" pitchFamily="18" charset="0"/>
              </a:rPr>
              <a:t>By: Dr. Hani M. Al-Mazeedi</a:t>
            </a:r>
            <a:endParaRPr lang="en-IN" dirty="0">
              <a:latin typeface="Century Gothic"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1"/>
          <p:cNvSpPr>
            <a:spLocks noChangeArrowheads="1"/>
          </p:cNvSpPr>
          <p:nvPr/>
        </p:nvSpPr>
        <p:spPr bwMode="auto">
          <a:xfrm>
            <a:off x="304800" y="381000"/>
            <a:ext cx="8458200" cy="2546350"/>
          </a:xfrm>
          <a:prstGeom prst="rect">
            <a:avLst/>
          </a:prstGeom>
          <a:noFill/>
          <a:ln w="28575">
            <a:noFill/>
            <a:miter lim="800000"/>
            <a:headEnd/>
            <a:tailEnd/>
          </a:ln>
        </p:spPr>
        <p:txBody>
          <a:bodyPr>
            <a:spAutoFit/>
          </a:bodyPr>
          <a:lstStyle/>
          <a:p>
            <a:pPr algn="just">
              <a:lnSpc>
                <a:spcPct val="200000"/>
              </a:lnSpc>
            </a:pPr>
            <a:r>
              <a:rPr lang="en-US" altLang="en-US" sz="2800" b="0">
                <a:latin typeface="Times New Roman" pitchFamily="18" charset="0"/>
                <a:cs typeface="Times New Roman" pitchFamily="18" charset="0"/>
              </a:rPr>
              <a:t>Currently, some Muslim consumers are increasingly becoming more aware on Halal and they are beginning to </a:t>
            </a:r>
            <a:r>
              <a:rPr lang="en-US" altLang="en-US" sz="2800" b="0" u="sng">
                <a:latin typeface="Times New Roman" pitchFamily="18" charset="0"/>
                <a:cs typeface="Times New Roman" pitchFamily="18" charset="0"/>
              </a:rPr>
              <a:t>demand a trustworthy Halal logo.</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304800" y="381000"/>
            <a:ext cx="8458200" cy="661988"/>
          </a:xfrm>
          <a:prstGeom prst="rect">
            <a:avLst/>
          </a:prstGeom>
          <a:solidFill>
            <a:srgbClr val="00B050"/>
          </a:solidFill>
          <a:ln w="28575">
            <a:noFill/>
            <a:miter lim="800000"/>
            <a:headEnd/>
            <a:tailEnd/>
          </a:ln>
        </p:spPr>
        <p:txBody>
          <a:bodyPr>
            <a:spAutoFit/>
          </a:bodyPr>
          <a:lstStyle/>
          <a:p>
            <a:pPr algn="just">
              <a:lnSpc>
                <a:spcPct val="150000"/>
              </a:lnSpc>
              <a:spcBef>
                <a:spcPts val="600"/>
              </a:spcBef>
            </a:pPr>
            <a:r>
              <a:rPr lang="en-US" altLang="en-US" sz="2800" b="0">
                <a:solidFill>
                  <a:schemeClr val="bg1"/>
                </a:solidFill>
                <a:latin typeface="Times New Roman" pitchFamily="18" charset="0"/>
                <a:cs typeface="Times New Roman" pitchFamily="18" charset="0"/>
              </a:rPr>
              <a:t>Therefore, when planning to enter the Halal market. </a:t>
            </a:r>
          </a:p>
        </p:txBody>
      </p:sp>
      <p:sp>
        <p:nvSpPr>
          <p:cNvPr id="3" name="Rectangle 2"/>
          <p:cNvSpPr>
            <a:spLocks noChangeArrowheads="1"/>
          </p:cNvSpPr>
          <p:nvPr/>
        </p:nvSpPr>
        <p:spPr bwMode="auto">
          <a:xfrm>
            <a:off x="304800" y="1600200"/>
            <a:ext cx="8458200" cy="1954213"/>
          </a:xfrm>
          <a:prstGeom prst="rect">
            <a:avLst/>
          </a:prstGeom>
          <a:noFill/>
          <a:ln w="28575">
            <a:noFill/>
            <a:miter lim="800000"/>
            <a:headEnd/>
            <a:tailEnd/>
          </a:ln>
        </p:spPr>
        <p:txBody>
          <a:bodyPr>
            <a:spAutoFit/>
          </a:bodyPr>
          <a:lstStyle/>
          <a:p>
            <a:pPr algn="just">
              <a:lnSpc>
                <a:spcPct val="150000"/>
              </a:lnSpc>
              <a:spcBef>
                <a:spcPts val="600"/>
              </a:spcBef>
            </a:pPr>
            <a:r>
              <a:rPr lang="en-US" altLang="en-US" sz="2800" b="0">
                <a:latin typeface="Times New Roman" pitchFamily="18" charset="0"/>
                <a:cs typeface="Times New Roman" pitchFamily="18" charset="0"/>
              </a:rPr>
              <a:t>Making sure of the religious identity and professional background of the HCB that will issue your Halal certificates is very vital for marketing Halal products.</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1"/>
          <p:cNvSpPr>
            <a:spLocks noChangeArrowheads="1"/>
          </p:cNvSpPr>
          <p:nvPr/>
        </p:nvSpPr>
        <p:spPr bwMode="auto">
          <a:xfrm>
            <a:off x="228600" y="457200"/>
            <a:ext cx="8686800" cy="1954213"/>
          </a:xfrm>
          <a:prstGeom prst="rect">
            <a:avLst/>
          </a:prstGeom>
          <a:solidFill>
            <a:srgbClr val="00B050"/>
          </a:solidFill>
          <a:ln w="28575">
            <a:noFill/>
            <a:miter lim="800000"/>
            <a:headEnd/>
            <a:tailEnd/>
          </a:ln>
        </p:spPr>
        <p:txBody>
          <a:bodyPr>
            <a:spAutoFit/>
          </a:bodyPr>
          <a:lstStyle/>
          <a:p>
            <a:pPr algn="just">
              <a:lnSpc>
                <a:spcPct val="150000"/>
              </a:lnSpc>
              <a:spcBef>
                <a:spcPts val="600"/>
              </a:spcBef>
            </a:pPr>
            <a:r>
              <a:rPr lang="en-US" altLang="en-US" sz="2800" b="0">
                <a:solidFill>
                  <a:schemeClr val="bg1"/>
                </a:solidFill>
                <a:latin typeface="Times New Roman" pitchFamily="18" charset="0"/>
                <a:cs typeface="Times New Roman" pitchFamily="18" charset="0"/>
              </a:rPr>
              <a:t>Taking into consideration that both of sincerity and knowledge are available in conveying the message of  Halal.</a:t>
            </a:r>
          </a:p>
        </p:txBody>
      </p:sp>
      <p:sp>
        <p:nvSpPr>
          <p:cNvPr id="22531" name="Rectangle 11"/>
          <p:cNvSpPr>
            <a:spLocks noChangeArrowheads="1"/>
          </p:cNvSpPr>
          <p:nvPr/>
        </p:nvSpPr>
        <p:spPr bwMode="auto">
          <a:xfrm>
            <a:off x="228600" y="2895600"/>
            <a:ext cx="8686800" cy="2678113"/>
          </a:xfrm>
          <a:prstGeom prst="rect">
            <a:avLst/>
          </a:prstGeom>
          <a:noFill/>
          <a:ln w="28575">
            <a:noFill/>
            <a:miter lim="800000"/>
            <a:headEnd/>
            <a:tailEnd/>
          </a:ln>
        </p:spPr>
        <p:txBody>
          <a:bodyPr>
            <a:spAutoFit/>
          </a:bodyPr>
          <a:lstStyle/>
          <a:p>
            <a:pPr algn="just">
              <a:lnSpc>
                <a:spcPct val="150000"/>
              </a:lnSpc>
              <a:spcBef>
                <a:spcPts val="600"/>
              </a:spcBef>
            </a:pPr>
            <a:r>
              <a:rPr lang="en-US" altLang="en-US" sz="2800" b="0">
                <a:solidFill>
                  <a:srgbClr val="006600"/>
                </a:solidFill>
                <a:latin typeface="Times New Roman" pitchFamily="18" charset="0"/>
                <a:cs typeface="Times New Roman" pitchFamily="18" charset="0"/>
              </a:rPr>
              <a:t>The Halal supervision methodology we recommend is called it the real Halal (5F-Halal), as compared to other so called Halal, our real Halal system is a strict Halal that takes no controversial opinions on Halal maters.</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ppt_x"/>
                                          </p:val>
                                        </p:tav>
                                        <p:tav tm="100000">
                                          <p:val>
                                            <p:strVal val="#ppt_x"/>
                                          </p:val>
                                        </p:tav>
                                      </p:tavLst>
                                    </p:anim>
                                    <p:anim calcmode="lin" valueType="num">
                                      <p:cBhvr additive="base">
                                        <p:cTn id="8" dur="500" fill="hold"/>
                                        <p:tgtEl>
                                          <p:spTgt spid="225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alal Sciences Academy - Transparency.png"/>
          <p:cNvPicPr>
            <a:picLocks noChangeAspect="1"/>
          </p:cNvPicPr>
          <p:nvPr/>
        </p:nvPicPr>
        <p:blipFill>
          <a:blip r:embed="rId2" cstate="print"/>
          <a:stretch>
            <a:fillRect/>
          </a:stretch>
        </p:blipFill>
        <p:spPr>
          <a:xfrm>
            <a:off x="2122637" y="1164202"/>
            <a:ext cx="4752000" cy="1516890"/>
          </a:xfrm>
          <a:prstGeom prst="rect">
            <a:avLst/>
          </a:prstGeom>
        </p:spPr>
      </p:pic>
      <p:sp>
        <p:nvSpPr>
          <p:cNvPr id="8" name="TextBox 4"/>
          <p:cNvSpPr txBox="1"/>
          <p:nvPr/>
        </p:nvSpPr>
        <p:spPr>
          <a:xfrm>
            <a:off x="1622571" y="4220182"/>
            <a:ext cx="5898859"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dirty="0" smtClean="0"/>
              <a:t>www.HalalEA.com</a:t>
            </a:r>
          </a:p>
          <a:p>
            <a:pPr algn="ctr"/>
            <a:endParaRPr lang="en-IN" dirty="0" smtClean="0"/>
          </a:p>
          <a:p>
            <a:pPr algn="ctr"/>
            <a:r>
              <a:rPr lang="en-IN" dirty="0" smtClean="0"/>
              <a:t>Trademarks, icons, images belong to their respective owners.</a:t>
            </a:r>
            <a:endParaRPr lang="en-IN" dirty="0"/>
          </a:p>
        </p:txBody>
      </p:sp>
      <p:sp>
        <p:nvSpPr>
          <p:cNvPr id="9" name="TextBox 12"/>
          <p:cNvSpPr txBox="1"/>
          <p:nvPr/>
        </p:nvSpPr>
        <p:spPr>
          <a:xfrm>
            <a:off x="3408521" y="5432188"/>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457200" y="252413"/>
            <a:ext cx="8229600" cy="661987"/>
          </a:xfrm>
          <a:prstGeom prst="rect">
            <a:avLst/>
          </a:prstGeom>
          <a:solidFill>
            <a:srgbClr val="00B050"/>
          </a:solidFill>
          <a:ln w="9525">
            <a:noFill/>
            <a:miter lim="800000"/>
            <a:headEnd/>
            <a:tailEnd/>
          </a:ln>
        </p:spPr>
        <p:txBody>
          <a:bodyPr>
            <a:spAutoFit/>
          </a:bodyPr>
          <a:lstStyle/>
          <a:p>
            <a:pPr algn="just">
              <a:lnSpc>
                <a:spcPct val="150000"/>
              </a:lnSpc>
              <a:spcBef>
                <a:spcPts val="600"/>
              </a:spcBef>
            </a:pPr>
            <a:r>
              <a:rPr lang="en-US" altLang="en-US" sz="2800">
                <a:solidFill>
                  <a:schemeClr val="bg1"/>
                </a:solidFill>
                <a:latin typeface="Times New Roman" pitchFamily="18" charset="0"/>
                <a:cs typeface="Times New Roman" pitchFamily="18" charset="0"/>
              </a:rPr>
              <a:t>Scope </a:t>
            </a:r>
          </a:p>
        </p:txBody>
      </p:sp>
      <p:sp>
        <p:nvSpPr>
          <p:cNvPr id="5123" name="Rectangle 3"/>
          <p:cNvSpPr>
            <a:spLocks noChangeArrowheads="1"/>
          </p:cNvSpPr>
          <p:nvPr/>
        </p:nvSpPr>
        <p:spPr bwMode="auto">
          <a:xfrm>
            <a:off x="381000" y="1244600"/>
            <a:ext cx="8458200" cy="1954213"/>
          </a:xfrm>
          <a:prstGeom prst="rect">
            <a:avLst/>
          </a:prstGeom>
          <a:noFill/>
          <a:ln w="9525">
            <a:noFill/>
            <a:miter lim="800000"/>
            <a:headEnd/>
            <a:tailEnd/>
          </a:ln>
        </p:spPr>
        <p:txBody>
          <a:bodyPr>
            <a:spAutoFit/>
          </a:bodyPr>
          <a:lstStyle/>
          <a:p>
            <a:pPr algn="just">
              <a:lnSpc>
                <a:spcPct val="150000"/>
              </a:lnSpc>
              <a:spcBef>
                <a:spcPts val="600"/>
              </a:spcBef>
            </a:pPr>
            <a:r>
              <a:rPr lang="en-US" altLang="en-US" sz="2800" b="0">
                <a:latin typeface="Times New Roman" pitchFamily="18" charset="0"/>
                <a:cs typeface="Times New Roman" pitchFamily="18" charset="0"/>
              </a:rPr>
              <a:t>This presentation shed the light on </a:t>
            </a:r>
            <a:r>
              <a:rPr lang="en-US" altLang="en-US" sz="2800">
                <a:solidFill>
                  <a:srgbClr val="00B050"/>
                </a:solidFill>
                <a:latin typeface="Times New Roman" pitchFamily="18" charset="0"/>
                <a:cs typeface="Times New Roman" pitchFamily="18" charset="0"/>
              </a:rPr>
              <a:t>the real Halal* supervision methodology</a:t>
            </a:r>
            <a:r>
              <a:rPr lang="en-US" altLang="en-US" sz="2800" b="0">
                <a:latin typeface="Times New Roman" pitchFamily="18" charset="0"/>
                <a:cs typeface="Times New Roman" pitchFamily="18" charset="0"/>
              </a:rPr>
              <a:t> that when followed will ensure providing 100% Halal pure products.</a:t>
            </a:r>
          </a:p>
        </p:txBody>
      </p:sp>
      <p:sp>
        <p:nvSpPr>
          <p:cNvPr id="5124" name="Rectangle 5"/>
          <p:cNvSpPr>
            <a:spLocks noChangeArrowheads="1"/>
          </p:cNvSpPr>
          <p:nvPr/>
        </p:nvSpPr>
        <p:spPr bwMode="auto">
          <a:xfrm>
            <a:off x="266700" y="5500702"/>
            <a:ext cx="8077200" cy="400050"/>
          </a:xfrm>
          <a:prstGeom prst="rect">
            <a:avLst/>
          </a:prstGeom>
          <a:noFill/>
          <a:ln w="9525">
            <a:noFill/>
            <a:miter lim="800000"/>
            <a:headEnd/>
            <a:tailEnd/>
          </a:ln>
        </p:spPr>
        <p:txBody>
          <a:bodyPr>
            <a:spAutoFit/>
          </a:bodyPr>
          <a:lstStyle/>
          <a:p>
            <a:r>
              <a:rPr lang="en-US" altLang="en-US" sz="1000" b="0">
                <a:latin typeface="Times New Roman" pitchFamily="18" charset="0"/>
                <a:cs typeface="Times New Roman" pitchFamily="18" charset="0"/>
              </a:rPr>
              <a:t>5F-Halal: Free from stunning, Free from mechanical slaughtering, Free from Alcohol, Free from non-Muslim slaughter men, Free from Haram Najis ingredients or Istihala as a mean of looking at Haram Najis ingredients as Halal based on the assumption of transformation or consumption.      </a:t>
            </a:r>
            <a:endParaRPr lang="ar-KW" altLang="en-US" sz="1000" b="0">
              <a:latin typeface="Times New Roman" pitchFamily="18" charset="0"/>
              <a:cs typeface="Times New Roman" pitchFamily="18" charset="0"/>
            </a:endParaRP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8600"/>
            <a:ext cx="9144000" cy="836712"/>
          </a:xfrm>
          <a:prstGeom prst="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a:solidFill>
                  <a:schemeClr val="tx1"/>
                </a:solidFill>
                <a:latin typeface="Times New Roman" pitchFamily="18" charset="0"/>
                <a:ea typeface="ＭＳ Ｐゴシック" charset="-128"/>
                <a:cs typeface="Times New Roman" pitchFamily="18" charset="0"/>
              </a:rPr>
              <a:t>Content</a:t>
            </a:r>
            <a:endParaRPr lang="en-MY" sz="4400" dirty="0">
              <a:solidFill>
                <a:schemeClr val="tx1"/>
              </a:solidFill>
              <a:latin typeface="Times New Roman" pitchFamily="18" charset="0"/>
              <a:ea typeface="ＭＳ Ｐゴシック" charset="-128"/>
              <a:cs typeface="Times New Roman" pitchFamily="18" charset="0"/>
            </a:endParaRPr>
          </a:p>
        </p:txBody>
      </p:sp>
      <p:sp>
        <p:nvSpPr>
          <p:cNvPr id="6" name="Content Placeholder 2"/>
          <p:cNvSpPr txBox="1">
            <a:spLocks/>
          </p:cNvSpPr>
          <p:nvPr/>
        </p:nvSpPr>
        <p:spPr bwMode="auto">
          <a:xfrm>
            <a:off x="457200" y="1143000"/>
            <a:ext cx="8534400" cy="5029200"/>
          </a:xfrm>
          <a:prstGeom prst="rect">
            <a:avLst/>
          </a:prstGeom>
          <a:noFill/>
          <a:ln w="9525">
            <a:noFill/>
            <a:miter lim="800000"/>
            <a:headEnd/>
            <a:tailEnd/>
          </a:ln>
        </p:spPr>
        <p:txBody>
          <a:bodyPr/>
          <a:lstStyle/>
          <a:p>
            <a:pPr marL="457200" indent="-45720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altLang="en-US" sz="2800">
                <a:latin typeface="Calibri" pitchFamily="34" charset="0"/>
                <a:ea typeface="MS PGothic" pitchFamily="34" charset="-128"/>
                <a:cs typeface="Calibri" pitchFamily="34" charset="0"/>
              </a:rPr>
              <a:t>Introduction</a:t>
            </a:r>
          </a:p>
          <a:p>
            <a:pPr marL="457200" indent="-457200" algn="just" eaLnBrk="0" hangingPunct="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altLang="en-US" sz="2800">
                <a:latin typeface="Calibri" pitchFamily="34" charset="0"/>
                <a:ea typeface="MS PGothic" pitchFamily="34" charset="-128"/>
                <a:cs typeface="Calibri" pitchFamily="34" charset="0"/>
              </a:rPr>
              <a:t>Halal supervision Methodologies offered by HCB</a:t>
            </a:r>
          </a:p>
          <a:p>
            <a:pPr marL="457200" indent="-457200" algn="just" eaLnBrk="0" hangingPunct="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altLang="en-US" sz="2800">
                <a:latin typeface="Calibri" pitchFamily="34" charset="0"/>
                <a:ea typeface="MS PGothic" pitchFamily="34" charset="-128"/>
                <a:cs typeface="Calibri" pitchFamily="34" charset="0"/>
              </a:rPr>
              <a:t>Early works on Halal</a:t>
            </a:r>
          </a:p>
          <a:p>
            <a:pPr marL="457200" indent="-457200" algn="just" eaLnBrk="0" hangingPunct="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altLang="en-US" sz="2800">
                <a:latin typeface="Calibri" pitchFamily="34" charset="0"/>
                <a:ea typeface="MS PGothic" pitchFamily="34" charset="-128"/>
                <a:cs typeface="Calibri" pitchFamily="34" charset="0"/>
              </a:rPr>
              <a:t>Conclusions</a:t>
            </a:r>
          </a:p>
          <a:p>
            <a:pPr marL="457200" indent="-45720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altLang="en-US" sz="2800">
                <a:latin typeface="Calibri" pitchFamily="34" charset="0"/>
                <a:ea typeface="MS PGothic" pitchFamily="34" charset="-128"/>
                <a:cs typeface="Calibri" pitchFamily="34" charset="0"/>
              </a:rPr>
              <a:t>Recommendations</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3759200"/>
            <a:ext cx="8534400" cy="2546350"/>
          </a:xfrm>
          <a:prstGeom prst="rect">
            <a:avLst/>
          </a:prstGeom>
          <a:noFill/>
          <a:ln w="9525">
            <a:noFill/>
            <a:miter lim="800000"/>
            <a:headEnd/>
            <a:tailEnd/>
          </a:ln>
        </p:spPr>
        <p:txBody>
          <a:bodyPr>
            <a:spAutoFit/>
          </a:bodyPr>
          <a:lstStyle/>
          <a:p>
            <a:pPr algn="just">
              <a:lnSpc>
                <a:spcPct val="200000"/>
              </a:lnSpc>
              <a:spcBef>
                <a:spcPts val="600"/>
              </a:spcBef>
              <a:buFontTx/>
              <a:buChar char="•"/>
            </a:pPr>
            <a:r>
              <a:rPr lang="en-US" altLang="en-US" sz="2800" b="0">
                <a:latin typeface="Times New Roman" pitchFamily="18" charset="0"/>
                <a:cs typeface="Times New Roman" pitchFamily="18" charset="0"/>
              </a:rPr>
              <a:t> Muslim scholars are urged to review current processing techniques being followed in the west to avoid the fall of Non-Halal  products in the hand of Muslim consumer.</a:t>
            </a:r>
          </a:p>
        </p:txBody>
      </p:sp>
      <p:sp>
        <p:nvSpPr>
          <p:cNvPr id="7171" name="Rectangle 4"/>
          <p:cNvSpPr>
            <a:spLocks noChangeArrowheads="1"/>
          </p:cNvSpPr>
          <p:nvPr/>
        </p:nvSpPr>
        <p:spPr bwMode="auto">
          <a:xfrm>
            <a:off x="381000" y="838200"/>
            <a:ext cx="8458200" cy="2546350"/>
          </a:xfrm>
          <a:prstGeom prst="rect">
            <a:avLst/>
          </a:prstGeom>
          <a:noFill/>
          <a:ln w="9525">
            <a:noFill/>
            <a:miter lim="800000"/>
            <a:headEnd/>
            <a:tailEnd/>
          </a:ln>
        </p:spPr>
        <p:txBody>
          <a:bodyPr>
            <a:spAutoFit/>
          </a:bodyPr>
          <a:lstStyle/>
          <a:p>
            <a:pPr algn="just">
              <a:lnSpc>
                <a:spcPct val="200000"/>
              </a:lnSpc>
              <a:spcBef>
                <a:spcPts val="600"/>
              </a:spcBef>
              <a:buFontTx/>
              <a:buChar char="•"/>
            </a:pPr>
            <a:r>
              <a:rPr lang="en-US" altLang="en-US" sz="2800" b="0">
                <a:latin typeface="Times New Roman" pitchFamily="18" charset="0"/>
                <a:cs typeface="Times New Roman" pitchFamily="18" charset="0"/>
              </a:rPr>
              <a:t> Halal products are currently facing many emerging issues </a:t>
            </a:r>
            <a:r>
              <a:rPr lang="ar-KW" altLang="en-US" sz="2800" b="0">
                <a:latin typeface="Times New Roman" pitchFamily="18" charset="0"/>
                <a:cs typeface="Times New Roman" pitchFamily="18" charset="0"/>
              </a:rPr>
              <a:t>نوازل</a:t>
            </a:r>
            <a:r>
              <a:rPr lang="en-US" altLang="en-US" sz="2800" b="0">
                <a:latin typeface="Times New Roman" pitchFamily="18" charset="0"/>
                <a:cs typeface="Times New Roman" pitchFamily="18" charset="0"/>
              </a:rPr>
              <a:t> that were not known at the time of early Muslim scholars. </a:t>
            </a:r>
          </a:p>
        </p:txBody>
      </p:sp>
      <p:sp>
        <p:nvSpPr>
          <p:cNvPr id="7172" name="Rectangle 11"/>
          <p:cNvSpPr>
            <a:spLocks noChangeArrowheads="1"/>
          </p:cNvSpPr>
          <p:nvPr/>
        </p:nvSpPr>
        <p:spPr bwMode="auto">
          <a:xfrm>
            <a:off x="76200" y="49213"/>
            <a:ext cx="8915400" cy="671512"/>
          </a:xfrm>
          <a:prstGeom prst="rect">
            <a:avLst/>
          </a:prstGeom>
          <a:solidFill>
            <a:srgbClr val="00B050"/>
          </a:solidFill>
          <a:ln w="28575">
            <a:noFill/>
            <a:miter lim="800000"/>
            <a:headEnd/>
            <a:tailEnd/>
          </a:ln>
        </p:spPr>
        <p:txBody>
          <a:bodyPr>
            <a:spAutoFit/>
          </a:bodyPr>
          <a:lstStyle/>
          <a:p>
            <a:pPr algn="just">
              <a:lnSpc>
                <a:spcPct val="150000"/>
              </a:lnSpc>
              <a:spcBef>
                <a:spcPts val="600"/>
              </a:spcBef>
            </a:pPr>
            <a:r>
              <a:rPr lang="en-US" altLang="en-US" sz="2800" b="0">
                <a:solidFill>
                  <a:schemeClr val="bg1"/>
                </a:solidFill>
                <a:latin typeface="Calibri" pitchFamily="34" charset="0"/>
              </a:rPr>
              <a:t>Introduction</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1"/>
          <p:cNvSpPr>
            <a:spLocks noChangeArrowheads="1"/>
          </p:cNvSpPr>
          <p:nvPr/>
        </p:nvSpPr>
        <p:spPr bwMode="auto">
          <a:xfrm>
            <a:off x="76200" y="49213"/>
            <a:ext cx="8915400" cy="1317625"/>
          </a:xfrm>
          <a:prstGeom prst="rect">
            <a:avLst/>
          </a:prstGeom>
          <a:solidFill>
            <a:srgbClr val="00B050"/>
          </a:solidFill>
          <a:ln w="28575">
            <a:noFill/>
            <a:miter lim="800000"/>
            <a:headEnd/>
            <a:tailEnd/>
          </a:ln>
        </p:spPr>
        <p:txBody>
          <a:bodyPr>
            <a:spAutoFit/>
          </a:bodyPr>
          <a:lstStyle/>
          <a:p>
            <a:pPr algn="just">
              <a:lnSpc>
                <a:spcPct val="150000"/>
              </a:lnSpc>
              <a:spcBef>
                <a:spcPts val="600"/>
              </a:spcBef>
            </a:pPr>
            <a:r>
              <a:rPr lang="en-US" altLang="en-US" sz="2800" b="0">
                <a:solidFill>
                  <a:schemeClr val="bg1"/>
                </a:solidFill>
                <a:latin typeface="Calibri" pitchFamily="34" charset="0"/>
              </a:rPr>
              <a:t>Halal supervision Methodologies offered by HCB in non-Muslim countries varies based on:</a:t>
            </a:r>
          </a:p>
        </p:txBody>
      </p:sp>
      <p:sp>
        <p:nvSpPr>
          <p:cNvPr id="7" name="Rectangle 11"/>
          <p:cNvSpPr>
            <a:spLocks noChangeArrowheads="1"/>
          </p:cNvSpPr>
          <p:nvPr/>
        </p:nvSpPr>
        <p:spPr bwMode="auto">
          <a:xfrm>
            <a:off x="76200" y="1676400"/>
            <a:ext cx="8915400" cy="3616325"/>
          </a:xfrm>
          <a:prstGeom prst="rect">
            <a:avLst/>
          </a:prstGeom>
          <a:noFill/>
          <a:ln w="28575">
            <a:noFill/>
            <a:miter lim="800000"/>
            <a:headEnd/>
            <a:tailEnd/>
          </a:ln>
        </p:spPr>
        <p:txBody>
          <a:bodyPr>
            <a:spAutoFit/>
          </a:bodyPr>
          <a:lstStyle/>
          <a:p>
            <a:pPr marL="514350" indent="-514350" algn="just">
              <a:lnSpc>
                <a:spcPct val="200000"/>
              </a:lnSpc>
              <a:buFontTx/>
              <a:buAutoNum type="arabicPeriod"/>
            </a:pPr>
            <a:r>
              <a:rPr lang="en-US" altLang="en-US" sz="2800" b="0">
                <a:latin typeface="Calibri" pitchFamily="34" charset="0"/>
              </a:rPr>
              <a:t>Different religious views (e.g. view of Shafei school of Ahlul Kitab vs. views of other Islamic schools)</a:t>
            </a:r>
            <a:endParaRPr lang="en-US" altLang="en-US" sz="2800" b="0">
              <a:solidFill>
                <a:srgbClr val="006600"/>
              </a:solidFill>
              <a:latin typeface="Calibri" pitchFamily="34" charset="0"/>
            </a:endParaRPr>
          </a:p>
          <a:p>
            <a:pPr marL="514350" indent="-514350" algn="just">
              <a:lnSpc>
                <a:spcPct val="200000"/>
              </a:lnSpc>
              <a:spcBef>
                <a:spcPts val="600"/>
              </a:spcBef>
              <a:buFontTx/>
              <a:buAutoNum type="arabicPeriod"/>
            </a:pPr>
            <a:r>
              <a:rPr lang="en-US" altLang="en-US" sz="2800" b="0">
                <a:solidFill>
                  <a:srgbClr val="006600"/>
                </a:solidFill>
                <a:latin typeface="Calibri" pitchFamily="34" charset="0"/>
              </a:rPr>
              <a:t>Islamic thoughts of Muslims who lives in non-Muslim country (e.g. Jurisprudence of expatriates </a:t>
            </a:r>
            <a:r>
              <a:rPr lang="ar-KW" altLang="en-US" sz="2800" b="0">
                <a:solidFill>
                  <a:srgbClr val="006600"/>
                </a:solidFill>
                <a:latin typeface="Calibri" pitchFamily="34" charset="0"/>
              </a:rPr>
              <a:t>فقه المغتربين </a:t>
            </a:r>
            <a:r>
              <a:rPr lang="en-US" altLang="en-US" sz="2800" b="0">
                <a:solidFill>
                  <a:srgbClr val="006600"/>
                </a:solidFill>
                <a:latin typeface="Calibri" pitchFamily="34" charset="0"/>
              </a:rPr>
              <a:t>)</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76200" y="4648200"/>
            <a:ext cx="8915400" cy="1684338"/>
          </a:xfrm>
          <a:prstGeom prst="rect">
            <a:avLst/>
          </a:prstGeom>
          <a:solidFill>
            <a:srgbClr val="00B050"/>
          </a:solidFill>
          <a:ln w="28575">
            <a:noFill/>
            <a:miter lim="800000"/>
            <a:headEnd/>
            <a:tailEnd/>
          </a:ln>
        </p:spPr>
        <p:txBody>
          <a:bodyPr>
            <a:spAutoFit/>
          </a:bodyPr>
          <a:lstStyle/>
          <a:p>
            <a:pPr algn="just">
              <a:lnSpc>
                <a:spcPct val="200000"/>
              </a:lnSpc>
              <a:spcBef>
                <a:spcPts val="600"/>
              </a:spcBef>
            </a:pPr>
            <a:r>
              <a:rPr lang="en-US" altLang="en-US" sz="2800" b="0">
                <a:solidFill>
                  <a:schemeClr val="bg1"/>
                </a:solidFill>
                <a:latin typeface="Calibri" pitchFamily="34" charset="0"/>
              </a:rPr>
              <a:t>Halal Supervision Methodology get more complicated with more complicated process.</a:t>
            </a:r>
          </a:p>
        </p:txBody>
      </p:sp>
      <p:sp>
        <p:nvSpPr>
          <p:cNvPr id="9219" name="Rectangle 11"/>
          <p:cNvSpPr>
            <a:spLocks noChangeArrowheads="1"/>
          </p:cNvSpPr>
          <p:nvPr/>
        </p:nvSpPr>
        <p:spPr bwMode="auto">
          <a:xfrm>
            <a:off x="76200" y="228600"/>
            <a:ext cx="8915400" cy="3408363"/>
          </a:xfrm>
          <a:prstGeom prst="rect">
            <a:avLst/>
          </a:prstGeom>
          <a:noFill/>
          <a:ln w="28575">
            <a:noFill/>
            <a:miter lim="800000"/>
            <a:headEnd/>
            <a:tailEnd/>
          </a:ln>
        </p:spPr>
        <p:txBody>
          <a:bodyPr>
            <a:spAutoFit/>
          </a:bodyPr>
          <a:lstStyle/>
          <a:p>
            <a:pPr marL="514350" indent="-514350" algn="just">
              <a:lnSpc>
                <a:spcPct val="200000"/>
              </a:lnSpc>
            </a:pPr>
            <a:r>
              <a:rPr lang="en-US" altLang="en-US" sz="2800" b="0">
                <a:latin typeface="Calibri" pitchFamily="34" charset="0"/>
              </a:rPr>
              <a:t>3. Controversial opinions over the religious rule of certain hot issues that have great impact on the Halal industry such as: stunning, mechanical slaughtering, Istihala, alcohol, food additives of Haram sources, GMOs, etc.)</a:t>
            </a:r>
            <a:endParaRPr lang="en-US" altLang="en-US" sz="2800" b="0">
              <a:solidFill>
                <a:srgbClr val="006600"/>
              </a:solidFill>
              <a:latin typeface="Calibri" pitchFamily="34" charset="0"/>
            </a:endParaRP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76200" y="49213"/>
            <a:ext cx="8915400" cy="1481137"/>
          </a:xfrm>
          <a:prstGeom prst="rect">
            <a:avLst/>
          </a:prstGeom>
          <a:solidFill>
            <a:srgbClr val="00B050"/>
          </a:solidFill>
          <a:ln w="28575">
            <a:noFill/>
            <a:miter lim="800000"/>
            <a:headEnd/>
            <a:tailEnd/>
          </a:ln>
        </p:spPr>
        <p:txBody>
          <a:bodyPr>
            <a:spAutoFit/>
          </a:bodyPr>
          <a:lstStyle/>
          <a:p>
            <a:pPr algn="just">
              <a:lnSpc>
                <a:spcPct val="150000"/>
              </a:lnSpc>
            </a:pPr>
            <a:r>
              <a:rPr lang="en-US" altLang="en-US" sz="3200" b="0">
                <a:solidFill>
                  <a:schemeClr val="bg1"/>
                </a:solidFill>
                <a:latin typeface="Calibri" pitchFamily="34" charset="0"/>
              </a:rPr>
              <a:t>One asset remains fixed and usually missed out by most of Halal activists and that is:</a:t>
            </a:r>
          </a:p>
        </p:txBody>
      </p:sp>
      <p:sp>
        <p:nvSpPr>
          <p:cNvPr id="10" name="Rectangle 3"/>
          <p:cNvSpPr>
            <a:spLocks noChangeArrowheads="1"/>
          </p:cNvSpPr>
          <p:nvPr/>
        </p:nvSpPr>
        <p:spPr bwMode="auto">
          <a:xfrm>
            <a:off x="76200" y="1776413"/>
            <a:ext cx="8915400" cy="738187"/>
          </a:xfrm>
          <a:prstGeom prst="rect">
            <a:avLst/>
          </a:prstGeom>
          <a:solidFill>
            <a:schemeClr val="accent5">
              <a:lumMod val="90000"/>
            </a:schemeClr>
          </a:solidFill>
          <a:ln w="9525">
            <a:noFill/>
            <a:miter lim="800000"/>
            <a:headEnd/>
            <a:tailEnd/>
          </a:ln>
        </p:spPr>
        <p:txBody>
          <a:bodyPr>
            <a:spAutoFit/>
          </a:bodyPr>
          <a:lstStyle/>
          <a:p>
            <a:pPr>
              <a:lnSpc>
                <a:spcPct val="150000"/>
              </a:lnSpc>
              <a:spcBef>
                <a:spcPts val="600"/>
              </a:spcBef>
              <a:defRPr/>
            </a:pPr>
            <a:r>
              <a:rPr lang="en-US" sz="2800" b="0" dirty="0">
                <a:latin typeface="Calibri" pitchFamily="34" charset="0"/>
                <a:cs typeface="Calibri" pitchFamily="34" charset="0"/>
              </a:rPr>
              <a:t>When putting a Halal slogan; its bearer must be:</a:t>
            </a:r>
          </a:p>
        </p:txBody>
      </p:sp>
      <p:sp>
        <p:nvSpPr>
          <p:cNvPr id="12" name="Rectangle 3"/>
          <p:cNvSpPr>
            <a:spLocks noChangeArrowheads="1"/>
          </p:cNvSpPr>
          <p:nvPr/>
        </p:nvSpPr>
        <p:spPr bwMode="auto">
          <a:xfrm>
            <a:off x="76200" y="2770188"/>
            <a:ext cx="8915400" cy="2032000"/>
          </a:xfrm>
          <a:prstGeom prst="rect">
            <a:avLst/>
          </a:prstGeom>
          <a:solidFill>
            <a:schemeClr val="bg1">
              <a:lumMod val="95000"/>
            </a:schemeClr>
          </a:solidFill>
          <a:ln w="9525">
            <a:noFill/>
            <a:miter lim="800000"/>
            <a:headEnd/>
            <a:tailEnd/>
          </a:ln>
        </p:spPr>
        <p:txBody>
          <a:bodyPr>
            <a:spAutoFit/>
          </a:bodyPr>
          <a:lstStyle/>
          <a:p>
            <a:pPr algn="just">
              <a:lnSpc>
                <a:spcPct val="150000"/>
              </a:lnSpc>
            </a:pPr>
            <a:r>
              <a:rPr lang="en-US" sz="2800" b="0">
                <a:latin typeface="Calibri" pitchFamily="34" charset="0"/>
              </a:rPr>
              <a:t>Trustworthy, and is known by Testimonials </a:t>
            </a:r>
            <a:r>
              <a:rPr lang="ar-KW" sz="2800" b="0">
                <a:latin typeface="Calibri" pitchFamily="34" charset="0"/>
              </a:rPr>
              <a:t>تزكيات</a:t>
            </a:r>
            <a:r>
              <a:rPr lang="en-US" sz="2800" b="0">
                <a:latin typeface="Calibri" pitchFamily="34" charset="0"/>
              </a:rPr>
              <a:t> from official trustworthy Islamic organization(s) who will not give such testimonial to a non-trustworthy party.</a:t>
            </a:r>
            <a:endParaRPr lang="ar-KW" sz="2800" b="0">
              <a:latin typeface="Calibri" pitchFamily="34" charset="0"/>
            </a:endParaRPr>
          </a:p>
        </p:txBody>
      </p:sp>
      <p:sp>
        <p:nvSpPr>
          <p:cNvPr id="14" name="Rectangle 3"/>
          <p:cNvSpPr>
            <a:spLocks noChangeArrowheads="1"/>
          </p:cNvSpPr>
          <p:nvPr/>
        </p:nvSpPr>
        <p:spPr bwMode="auto">
          <a:xfrm>
            <a:off x="76200" y="5092700"/>
            <a:ext cx="8915400" cy="1384300"/>
          </a:xfrm>
          <a:prstGeom prst="rect">
            <a:avLst/>
          </a:prstGeom>
          <a:solidFill>
            <a:srgbClr val="00B050"/>
          </a:solidFill>
          <a:ln w="9525">
            <a:noFill/>
            <a:miter lim="800000"/>
            <a:headEnd/>
            <a:tailEnd/>
          </a:ln>
        </p:spPr>
        <p:txBody>
          <a:bodyPr>
            <a:spAutoFit/>
          </a:bodyPr>
          <a:lstStyle/>
          <a:p>
            <a:pPr algn="just">
              <a:lnSpc>
                <a:spcPct val="150000"/>
              </a:lnSpc>
            </a:pPr>
            <a:r>
              <a:rPr lang="en-US" altLang="en-US" sz="2800" b="0">
                <a:solidFill>
                  <a:schemeClr val="bg1"/>
                </a:solidFill>
                <a:latin typeface="Calibri" pitchFamily="34" charset="0"/>
              </a:rPr>
              <a:t>And without this fixed asset, the so called Halal supervision will not have any religious value.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1"/>
          <p:cNvSpPr>
            <a:spLocks noChangeArrowheads="1"/>
          </p:cNvSpPr>
          <p:nvPr/>
        </p:nvSpPr>
        <p:spPr bwMode="auto">
          <a:xfrm>
            <a:off x="152400" y="1828800"/>
            <a:ext cx="8763000" cy="1570038"/>
          </a:xfrm>
          <a:prstGeom prst="rect">
            <a:avLst/>
          </a:prstGeom>
          <a:solidFill>
            <a:schemeClr val="accent5">
              <a:lumMod val="90000"/>
            </a:schemeClr>
          </a:solidFill>
          <a:ln w="28575">
            <a:noFill/>
            <a:miter lim="800000"/>
            <a:headEnd/>
            <a:tailEnd/>
          </a:ln>
        </p:spPr>
        <p:txBody>
          <a:bodyPr>
            <a:spAutoFit/>
          </a:bodyPr>
          <a:lstStyle/>
          <a:p>
            <a:pPr algn="just">
              <a:lnSpc>
                <a:spcPct val="150000"/>
              </a:lnSpc>
              <a:defRPr/>
            </a:pPr>
            <a:r>
              <a:rPr lang="en-US" sz="3200" b="0" dirty="0">
                <a:latin typeface="Calibri" pitchFamily="34" charset="0"/>
                <a:cs typeface="Calibri" pitchFamily="34" charset="0"/>
              </a:rPr>
              <a:t>It was issued by Islamic and non-Muslim organizations and they were accepted by GCC*.</a:t>
            </a:r>
          </a:p>
        </p:txBody>
      </p:sp>
      <p:sp>
        <p:nvSpPr>
          <p:cNvPr id="10" name="Rectangle 11"/>
          <p:cNvSpPr>
            <a:spLocks noChangeArrowheads="1"/>
          </p:cNvSpPr>
          <p:nvPr/>
        </p:nvSpPr>
        <p:spPr bwMode="auto">
          <a:xfrm>
            <a:off x="152400" y="3492500"/>
            <a:ext cx="8686800" cy="1384300"/>
          </a:xfrm>
          <a:prstGeom prst="rect">
            <a:avLst/>
          </a:prstGeom>
          <a:solidFill>
            <a:schemeClr val="accent3">
              <a:lumMod val="85000"/>
            </a:schemeClr>
          </a:solidFill>
          <a:ln w="28575">
            <a:noFill/>
            <a:miter lim="800000"/>
            <a:headEnd/>
            <a:tailEnd/>
          </a:ln>
        </p:spPr>
        <p:txBody>
          <a:bodyPr>
            <a:spAutoFit/>
          </a:bodyPr>
          <a:lstStyle/>
          <a:p>
            <a:pPr algn="just">
              <a:lnSpc>
                <a:spcPct val="150000"/>
              </a:lnSpc>
              <a:defRPr/>
            </a:pPr>
            <a:r>
              <a:rPr lang="en-US" sz="2800" b="0" dirty="0">
                <a:latin typeface="Calibri" pitchFamily="34" charset="0"/>
                <a:cs typeface="Calibri" pitchFamily="34" charset="0"/>
              </a:rPr>
              <a:t>Since that time, one can still find Halal Certificates issued by non-Muslim organizations or claimed to be Muslim.</a:t>
            </a:r>
          </a:p>
        </p:txBody>
      </p:sp>
      <p:sp>
        <p:nvSpPr>
          <p:cNvPr id="11268" name="Rectangle 4"/>
          <p:cNvSpPr>
            <a:spLocks noChangeArrowheads="1"/>
          </p:cNvSpPr>
          <p:nvPr/>
        </p:nvSpPr>
        <p:spPr bwMode="auto">
          <a:xfrm>
            <a:off x="3098800" y="6505575"/>
            <a:ext cx="6016625" cy="276225"/>
          </a:xfrm>
          <a:prstGeom prst="rect">
            <a:avLst/>
          </a:prstGeom>
          <a:noFill/>
          <a:ln w="9525">
            <a:noFill/>
            <a:miter lim="800000"/>
            <a:headEnd/>
            <a:tailEnd/>
          </a:ln>
        </p:spPr>
        <p:txBody>
          <a:bodyPr wrap="none" lIns="0" rIns="-6348" anchor="ctr">
            <a:spAutoFit/>
          </a:bodyPr>
          <a:lstStyle/>
          <a:p>
            <a:pPr algn="justLow" rtl="1" eaLnBrk="0" hangingPunct="0">
              <a:tabLst>
                <a:tab pos="5886450" algn="r"/>
              </a:tabLst>
            </a:pPr>
            <a:r>
              <a:rPr lang="ar-SA" altLang="en-US" sz="1200" u="sng">
                <a:latin typeface="Calibri" pitchFamily="34" charset="0"/>
              </a:rPr>
              <a:t>1</a:t>
            </a:r>
            <a:r>
              <a:rPr lang="ar-SA" altLang="en-US" sz="1200">
                <a:latin typeface="Calibri" pitchFamily="34" charset="0"/>
              </a:rPr>
              <a:t> دليل الأوراق الرسمية فيما يتعلق بالأغذية والذبح حسب الشريعة الإسلامية، د. هاني منصور المزيدي، 1979-201</a:t>
            </a:r>
            <a:r>
              <a:rPr lang="ar-KW" altLang="en-US" sz="1200">
                <a:latin typeface="Calibri" pitchFamily="34" charset="0"/>
              </a:rPr>
              <a:t>6</a:t>
            </a:r>
            <a:endParaRPr lang="ar-SA" altLang="en-US">
              <a:latin typeface="Calibri" pitchFamily="34" charset="0"/>
            </a:endParaRPr>
          </a:p>
        </p:txBody>
      </p:sp>
      <p:sp>
        <p:nvSpPr>
          <p:cNvPr id="12" name="Rectangle 11"/>
          <p:cNvSpPr>
            <a:spLocks noChangeArrowheads="1"/>
          </p:cNvSpPr>
          <p:nvPr/>
        </p:nvSpPr>
        <p:spPr bwMode="auto">
          <a:xfrm>
            <a:off x="152400" y="914400"/>
            <a:ext cx="8763000" cy="830263"/>
          </a:xfrm>
          <a:prstGeom prst="rect">
            <a:avLst/>
          </a:prstGeom>
          <a:solidFill>
            <a:schemeClr val="bg1">
              <a:lumMod val="95000"/>
            </a:schemeClr>
          </a:solidFill>
          <a:ln w="28575">
            <a:noFill/>
            <a:miter lim="800000"/>
            <a:headEnd/>
            <a:tailEnd/>
          </a:ln>
        </p:spPr>
        <p:txBody>
          <a:bodyPr>
            <a:spAutoFit/>
          </a:bodyPr>
          <a:lstStyle/>
          <a:p>
            <a:pPr algn="just">
              <a:lnSpc>
                <a:spcPct val="150000"/>
              </a:lnSpc>
              <a:defRPr/>
            </a:pPr>
            <a:r>
              <a:rPr lang="en-US" sz="3200" b="0" dirty="0">
                <a:latin typeface="Calibri" pitchFamily="34" charset="0"/>
                <a:cs typeface="Calibri" pitchFamily="34" charset="0"/>
              </a:rPr>
              <a:t>Halal certifications started in the seventies</a:t>
            </a:r>
            <a:r>
              <a:rPr lang="en-US" sz="3200" b="0" baseline="30000" dirty="0">
                <a:latin typeface="Calibri" pitchFamily="34" charset="0"/>
                <a:cs typeface="Calibri" pitchFamily="34" charset="0"/>
              </a:rPr>
              <a:t>1</a:t>
            </a:r>
            <a:r>
              <a:rPr lang="en-US" sz="1000" b="0" dirty="0">
                <a:latin typeface="Calibri" pitchFamily="34" charset="0"/>
                <a:cs typeface="Calibri" pitchFamily="34" charset="0"/>
              </a:rPr>
              <a:t>of the last century.</a:t>
            </a:r>
          </a:p>
        </p:txBody>
      </p:sp>
      <p:sp>
        <p:nvSpPr>
          <p:cNvPr id="11270" name="Rectangle 7"/>
          <p:cNvSpPr>
            <a:spLocks noChangeArrowheads="1"/>
          </p:cNvSpPr>
          <p:nvPr/>
        </p:nvSpPr>
        <p:spPr bwMode="auto">
          <a:xfrm>
            <a:off x="4763" y="6473825"/>
            <a:ext cx="2565400" cy="307975"/>
          </a:xfrm>
          <a:prstGeom prst="rect">
            <a:avLst/>
          </a:prstGeom>
          <a:noFill/>
          <a:ln w="9525">
            <a:noFill/>
            <a:miter lim="800000"/>
            <a:headEnd/>
            <a:tailEnd/>
          </a:ln>
        </p:spPr>
        <p:txBody>
          <a:bodyPr wrap="none">
            <a:spAutoFit/>
          </a:bodyPr>
          <a:lstStyle/>
          <a:p>
            <a:r>
              <a:rPr lang="en-US" altLang="en-US" sz="1400">
                <a:latin typeface="Calibri" pitchFamily="34" charset="0"/>
              </a:rPr>
              <a:t>*GCC: Gulf Cooperation Council </a:t>
            </a:r>
          </a:p>
        </p:txBody>
      </p:sp>
      <p:sp>
        <p:nvSpPr>
          <p:cNvPr id="11271" name="Rectangle 11"/>
          <p:cNvSpPr>
            <a:spLocks noChangeArrowheads="1"/>
          </p:cNvSpPr>
          <p:nvPr/>
        </p:nvSpPr>
        <p:spPr bwMode="auto">
          <a:xfrm>
            <a:off x="76200" y="49213"/>
            <a:ext cx="8915400" cy="830262"/>
          </a:xfrm>
          <a:prstGeom prst="rect">
            <a:avLst/>
          </a:prstGeom>
          <a:solidFill>
            <a:srgbClr val="00B050"/>
          </a:solidFill>
          <a:ln w="28575">
            <a:noFill/>
            <a:miter lim="800000"/>
            <a:headEnd/>
            <a:tailEnd/>
          </a:ln>
        </p:spPr>
        <p:txBody>
          <a:bodyPr>
            <a:spAutoFit/>
          </a:bodyPr>
          <a:lstStyle/>
          <a:p>
            <a:pPr rtl="1">
              <a:lnSpc>
                <a:spcPct val="150000"/>
              </a:lnSpc>
            </a:pPr>
            <a:r>
              <a:rPr lang="en-US" altLang="en-US" sz="3200">
                <a:solidFill>
                  <a:schemeClr val="bg1"/>
                </a:solidFill>
                <a:latin typeface="Calibri" pitchFamily="34" charset="0"/>
              </a:rPr>
              <a:t>Early works on Halal</a:t>
            </a:r>
            <a:endParaRPr lang="en-US" altLang="en-US" sz="3200" u="sng" baseline="30000">
              <a:solidFill>
                <a:schemeClr val="bg1"/>
              </a:solidFill>
              <a:latin typeface="Calibri" pitchFamily="34" charset="0"/>
            </a:endParaRPr>
          </a:p>
        </p:txBody>
      </p:sp>
      <p:sp>
        <p:nvSpPr>
          <p:cNvPr id="15" name="Rectangle 11"/>
          <p:cNvSpPr>
            <a:spLocks noChangeArrowheads="1"/>
          </p:cNvSpPr>
          <p:nvPr/>
        </p:nvSpPr>
        <p:spPr bwMode="auto">
          <a:xfrm>
            <a:off x="152400" y="4953000"/>
            <a:ext cx="8686800" cy="1384300"/>
          </a:xfrm>
          <a:prstGeom prst="rect">
            <a:avLst/>
          </a:prstGeom>
          <a:solidFill>
            <a:schemeClr val="accent3">
              <a:lumMod val="85000"/>
            </a:schemeClr>
          </a:solidFill>
          <a:ln w="28575">
            <a:noFill/>
            <a:miter lim="800000"/>
            <a:headEnd/>
            <a:tailEnd/>
          </a:ln>
        </p:spPr>
        <p:txBody>
          <a:bodyPr>
            <a:spAutoFit/>
          </a:bodyPr>
          <a:lstStyle/>
          <a:p>
            <a:pPr algn="just">
              <a:lnSpc>
                <a:spcPct val="150000"/>
              </a:lnSpc>
              <a:defRPr/>
            </a:pPr>
            <a:r>
              <a:rPr lang="en-US" sz="2800" b="0" dirty="0">
                <a:latin typeface="Calibri" pitchFamily="34" charset="0"/>
                <a:cs typeface="Calibri" pitchFamily="34" charset="0"/>
              </a:rPr>
              <a:t>Recently, international efforts to make Halal certifications issued by non-Muslims (CEN).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1072</Words>
  <Application>Microsoft Office PowerPoint</Application>
  <PresentationFormat>On-screen Show (4:3)</PresentationFormat>
  <Paragraphs>62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 In The Name of Allah, The Most Beneficent, The Most Merciful"    Islamic supervision methodology of Halal Products  By: Dr. Hani M. Al-Mazeedi</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cp:revision>
  <dcterms:created xsi:type="dcterms:W3CDTF">2018-03-23T13:26:30Z</dcterms:created>
  <dcterms:modified xsi:type="dcterms:W3CDTF">2019-07-03T12:22:11Z</dcterms:modified>
</cp:coreProperties>
</file>